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3600" b="1" u="sng">
                <a:solidFill>
                  <a:schemeClr val="tx2"/>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6019800"/>
            <a:ext cx="9147765" cy="8452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D0153AE-4F0E-4DEF-AB39-190458C68A17}" type="datetimeFigureOut">
              <a:rPr lang="ar-SA" smtClean="0"/>
              <a:pPr/>
              <a:t>04/04/1440</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0EB1C0-FA3A-4485-9C89-742756E44AE0}" type="slidenum">
              <a:rPr lang="ar-SA" smtClean="0"/>
              <a:pPr/>
              <a:t>‹#›</a:t>
            </a:fld>
            <a:endParaRPr lang="ar-SA"/>
          </a:p>
        </p:txBody>
      </p:sp>
    </p:spTree>
    <p:extLst>
      <p:ext uri="{BB962C8B-B14F-4D97-AF65-F5344CB8AC3E}">
        <p14:creationId xmlns:p14="http://schemas.microsoft.com/office/powerpoint/2010/main" val="382853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5" name="Footer Placeholder 4"/>
          <p:cNvSpPr>
            <a:spLocks noGrp="1"/>
          </p:cNvSpPr>
          <p:nvPr>
            <p:ph type="ftr" sz="quarter" idx="11"/>
          </p:nvPr>
        </p:nvSpPr>
        <p:spPr/>
        <p:txBody>
          <a:bodyPr/>
          <a:lstStyle>
            <a:extLst/>
          </a:lstStyle>
          <a:p>
            <a:endParaRPr lang="ar-SA">
              <a:solidFill>
                <a:prstClr val="black"/>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
        <p:nvSpPr>
          <p:cNvPr id="7" name="Title 6"/>
          <p:cNvSpPr>
            <a:spLocks noGrp="1"/>
          </p:cNvSpPr>
          <p:nvPr>
            <p:ph type="title"/>
          </p:nvPr>
        </p:nvSpPr>
        <p:spPr/>
        <p:txBody>
          <a:bodyPr rtlCol="0"/>
          <a:lstStyle>
            <a:extLst/>
          </a:lstStyle>
          <a:p>
            <a:r>
              <a:rPr kumimoji="0" lang="en-US" dirty="0" smtClean="0"/>
              <a:t>Click to edit Master title style</a:t>
            </a:r>
            <a:endParaRPr kumimoji="0" lang="en-US" dirty="0"/>
          </a:p>
        </p:txBody>
      </p:sp>
    </p:spTree>
    <p:extLst>
      <p:ext uri="{BB962C8B-B14F-4D97-AF65-F5344CB8AC3E}">
        <p14:creationId xmlns:p14="http://schemas.microsoft.com/office/powerpoint/2010/main" val="4276577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5" name="Footer Placeholder 4"/>
          <p:cNvSpPr>
            <a:spLocks noGrp="1"/>
          </p:cNvSpPr>
          <p:nvPr>
            <p:ph type="ftr" sz="quarter" idx="11"/>
          </p:nvPr>
        </p:nvSpPr>
        <p:spPr/>
        <p:txBody>
          <a:bodyPr/>
          <a:lstStyle>
            <a:extLst/>
          </a:lstStyle>
          <a:p>
            <a:endParaRPr lang="ar-SA">
              <a:solidFill>
                <a:prstClr val="white"/>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white"/>
                </a:solidFill>
              </a:rPr>
              <a:pPr/>
              <a:t>‹#›</a:t>
            </a:fld>
            <a:endParaRPr lang="ar-SA">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Tree>
    <p:extLst>
      <p:ext uri="{BB962C8B-B14F-4D97-AF65-F5344CB8AC3E}">
        <p14:creationId xmlns:p14="http://schemas.microsoft.com/office/powerpoint/2010/main" val="271105316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6" name="Footer Placeholder 5"/>
          <p:cNvSpPr>
            <a:spLocks noGrp="1"/>
          </p:cNvSpPr>
          <p:nvPr>
            <p:ph type="ftr" sz="quarter" idx="11"/>
          </p:nvPr>
        </p:nvSpPr>
        <p:spPr/>
        <p:txBody>
          <a:bodyPr/>
          <a:lstStyle>
            <a:extLst/>
          </a:lstStyle>
          <a:p>
            <a:endParaRPr lang="ar-SA">
              <a:solidFill>
                <a:prstClr val="white"/>
              </a:solidFill>
            </a:endParaRPr>
          </a:p>
        </p:txBody>
      </p:sp>
      <p:sp>
        <p:nvSpPr>
          <p:cNvPr id="7" name="Slide Number Placeholder 6"/>
          <p:cNvSpPr>
            <a:spLocks noGrp="1"/>
          </p:cNvSpPr>
          <p:nvPr>
            <p:ph type="sldNum" sz="quarter" idx="12"/>
          </p:nvPr>
        </p:nvSpPr>
        <p:spPr/>
        <p:txBody>
          <a:bodyPr/>
          <a:lstStyle>
            <a:extLst/>
          </a:lstStyle>
          <a:p>
            <a:fld id="{3A0EB1C0-FA3A-4485-9C89-742756E44AE0}" type="slidenum">
              <a:rPr lang="ar-SA" smtClean="0">
                <a:solidFill>
                  <a:prstClr val="white"/>
                </a:solidFill>
              </a:rPr>
              <a:pPr/>
              <a:t>‹#›</a:t>
            </a:fld>
            <a:endParaRPr lang="ar-SA">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
        <p:nvSpPr>
          <p:cNvPr id="9" name="Title 7"/>
          <p:cNvSpPr txBox="1">
            <a:spLocks/>
          </p:cNvSpPr>
          <p:nvPr userDrawn="1"/>
        </p:nvSpPr>
        <p:spPr>
          <a:xfrm>
            <a:off x="457200" y="228600"/>
            <a:ext cx="8229600" cy="1143000"/>
          </a:xfrm>
          <a:prstGeom prst="rect">
            <a:avLst/>
          </a:prstGeom>
        </p:spPr>
        <p:txBody>
          <a:bodyPr vert="horz" rtlCol="0" anchor="ctr">
            <a:normAutofit/>
            <a:scene3d>
              <a:camera prst="orthographicFront"/>
              <a:lightRig rig="soft" dir="t"/>
            </a:scene3d>
            <a:sp3d prstMaterial="softEdge">
              <a:bevelT w="25400" h="25400"/>
            </a:sp3d>
          </a:bodyPr>
          <a:lstStyle>
            <a:extLst/>
          </a:lstStyle>
          <a:p>
            <a:pPr rtl="1">
              <a:spcBef>
                <a:spcPct val="0"/>
              </a:spcBef>
              <a:defRPr/>
            </a:pPr>
            <a:r>
              <a:rPr lang="en-US" sz="3600" b="1" dirty="0" smtClean="0">
                <a:solidFill>
                  <a:srgbClr val="DEF5FA"/>
                </a:solidFill>
                <a:effectLst>
                  <a:outerShdw blurRad="31750" dist="25400" dir="5400000" algn="tl" rotWithShape="0">
                    <a:srgbClr val="000000">
                      <a:alpha val="25000"/>
                    </a:srgbClr>
                  </a:outerShdw>
                </a:effectLst>
              </a:rPr>
              <a:t>Click to edit Master title style</a:t>
            </a:r>
            <a:endParaRPr lang="en-US" sz="3600" b="1" dirty="0">
              <a:solidFill>
                <a:srgbClr val="DEF5FA"/>
              </a:solidFill>
              <a:effectLst>
                <a:outerShdw blurRad="31750" dist="25400" dir="5400000" algn="tl" rotWithShape="0">
                  <a:srgbClr val="000000">
                    <a:alpha val="25000"/>
                  </a:srgbClr>
                </a:outerShdw>
              </a:effectLst>
            </a:endParaRPr>
          </a:p>
        </p:txBody>
      </p:sp>
    </p:spTree>
    <p:extLst>
      <p:ext uri="{BB962C8B-B14F-4D97-AF65-F5344CB8AC3E}">
        <p14:creationId xmlns:p14="http://schemas.microsoft.com/office/powerpoint/2010/main" val="720612279"/>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8" name="Footer Placeholder 7"/>
          <p:cNvSpPr>
            <a:spLocks noGrp="1"/>
          </p:cNvSpPr>
          <p:nvPr>
            <p:ph type="ftr" sz="quarter" idx="11"/>
          </p:nvPr>
        </p:nvSpPr>
        <p:spPr/>
        <p:txBody>
          <a:bodyPr/>
          <a:lstStyle>
            <a:extLst/>
          </a:lstStyle>
          <a:p>
            <a:endParaRPr lang="ar-SA">
              <a:solidFill>
                <a:prstClr val="black"/>
              </a:solidFill>
            </a:endParaRPr>
          </a:p>
        </p:txBody>
      </p:sp>
      <p:sp>
        <p:nvSpPr>
          <p:cNvPr id="9" name="Slide Number Placeholder 8"/>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1541200998"/>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4" name="Footer Placeholder 3"/>
          <p:cNvSpPr>
            <a:spLocks noGrp="1"/>
          </p:cNvSpPr>
          <p:nvPr>
            <p:ph type="ftr" sz="quarter" idx="11"/>
          </p:nvPr>
        </p:nvSpPr>
        <p:spPr/>
        <p:txBody>
          <a:bodyPr/>
          <a:lstStyle>
            <a:extLst/>
          </a:lstStyle>
          <a:p>
            <a:endParaRPr lang="ar-SA">
              <a:solidFill>
                <a:prstClr val="white"/>
              </a:solidFill>
            </a:endParaRPr>
          </a:p>
        </p:txBody>
      </p:sp>
      <p:sp>
        <p:nvSpPr>
          <p:cNvPr id="5" name="Slide Number Placeholder 4"/>
          <p:cNvSpPr>
            <a:spLocks noGrp="1"/>
          </p:cNvSpPr>
          <p:nvPr>
            <p:ph type="sldNum" sz="quarter" idx="12"/>
          </p:nvPr>
        </p:nvSpPr>
        <p:spPr/>
        <p:txBody>
          <a:bodyPr/>
          <a:lstStyle>
            <a:extLst/>
          </a:lstStyle>
          <a:p>
            <a:fld id="{3A0EB1C0-FA3A-4485-9C89-742756E44AE0}" type="slidenum">
              <a:rPr lang="ar-SA" smtClean="0">
                <a:solidFill>
                  <a:prstClr val="white"/>
                </a:solidFill>
              </a:rPr>
              <a:pPr/>
              <a:t>‹#›</a:t>
            </a:fld>
            <a:endParaRPr lang="ar-SA">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705221687"/>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3" name="Footer Placeholder 2"/>
          <p:cNvSpPr>
            <a:spLocks noGrp="1"/>
          </p:cNvSpPr>
          <p:nvPr>
            <p:ph type="ftr" sz="quarter" idx="11"/>
          </p:nvPr>
        </p:nvSpPr>
        <p:spPr/>
        <p:txBody>
          <a:bodyPr/>
          <a:lstStyle>
            <a:extLst/>
          </a:lstStyle>
          <a:p>
            <a:endParaRPr lang="ar-SA">
              <a:solidFill>
                <a:prstClr val="black"/>
              </a:solidFill>
            </a:endParaRPr>
          </a:p>
        </p:txBody>
      </p:sp>
      <p:sp>
        <p:nvSpPr>
          <p:cNvPr id="4" name="Slide Number Placeholder 3"/>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15344603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6" name="Footer Placeholder 5"/>
          <p:cNvSpPr>
            <a:spLocks noGrp="1"/>
          </p:cNvSpPr>
          <p:nvPr>
            <p:ph type="ftr" sz="quarter" idx="11"/>
          </p:nvPr>
        </p:nvSpPr>
        <p:spPr/>
        <p:txBody>
          <a:bodyPr/>
          <a:lstStyle>
            <a:extLst/>
          </a:lstStyle>
          <a:p>
            <a:endParaRPr lang="ar-SA">
              <a:solidFill>
                <a:prstClr val="black"/>
              </a:solidFill>
            </a:endParaRPr>
          </a:p>
        </p:txBody>
      </p:sp>
      <p:sp>
        <p:nvSpPr>
          <p:cNvPr id="7" name="Slide Number Placeholder 6"/>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238175537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0EB1C0-FA3A-4485-9C89-742756E44AE0}" type="slidenum">
              <a:rPr lang="ar-SA" smtClean="0">
                <a:solidFill>
                  <a:prstClr val="white"/>
                </a:solidFill>
              </a:rPr>
              <a:pPr/>
              <a:t>‹#›</a:t>
            </a:fld>
            <a:endParaRPr lang="ar-SA">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Tree>
    <p:extLst>
      <p:ext uri="{BB962C8B-B14F-4D97-AF65-F5344CB8AC3E}">
        <p14:creationId xmlns:p14="http://schemas.microsoft.com/office/powerpoint/2010/main" val="2275875959"/>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5" name="Footer Placeholder 4"/>
          <p:cNvSpPr>
            <a:spLocks noGrp="1"/>
          </p:cNvSpPr>
          <p:nvPr>
            <p:ph type="ftr" sz="quarter" idx="11"/>
          </p:nvPr>
        </p:nvSpPr>
        <p:spPr/>
        <p:txBody>
          <a:bodyPr/>
          <a:lstStyle>
            <a:extLst/>
          </a:lstStyle>
          <a:p>
            <a:endParaRPr lang="ar-SA">
              <a:solidFill>
                <a:prstClr val="black"/>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2339035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5" name="Footer Placeholder 4"/>
          <p:cNvSpPr>
            <a:spLocks noGrp="1"/>
          </p:cNvSpPr>
          <p:nvPr>
            <p:ph type="ftr" sz="quarter" idx="11"/>
          </p:nvPr>
        </p:nvSpPr>
        <p:spPr/>
        <p:txBody>
          <a:bodyPr/>
          <a:lstStyle>
            <a:extLst/>
          </a:lstStyle>
          <a:p>
            <a:endParaRPr lang="ar-SA">
              <a:solidFill>
                <a:prstClr val="black"/>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304883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1"/>
            <a:fld id="{6D0153AE-4F0E-4DEF-AB39-190458C68A17}" type="datetimeFigureOut">
              <a:rPr lang="ar-SA" smtClean="0">
                <a:solidFill>
                  <a:prstClr val="black"/>
                </a:solidFill>
              </a:rPr>
              <a:pPr rtl="1"/>
              <a:t>04/04/1440</a:t>
            </a:fld>
            <a:endParaRPr lang="ar-SA">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1"/>
            <a:endParaRPr lang="ar-SA">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1"/>
            <a:fld id="{3A0EB1C0-FA3A-4485-9C89-742756E44AE0}" type="slidenum">
              <a:rPr lang="ar-SA" smtClean="0">
                <a:solidFill>
                  <a:prstClr val="black"/>
                </a:solidFill>
              </a:rPr>
              <a:pPr rtl="1"/>
              <a:t>‹#›</a:t>
            </a:fld>
            <a:endParaRPr lang="ar-SA">
              <a:solidFill>
                <a:prstClr val="black"/>
              </a:solidFill>
            </a:endParaRPr>
          </a:p>
        </p:txBody>
      </p:sp>
    </p:spTree>
    <p:extLst>
      <p:ext uri="{BB962C8B-B14F-4D97-AF65-F5344CB8AC3E}">
        <p14:creationId xmlns:p14="http://schemas.microsoft.com/office/powerpoint/2010/main" val="2360754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85800"/>
          </a:xfrm>
        </p:spPr>
        <p:txBody>
          <a:bodyPr>
            <a:normAutofit/>
          </a:bodyPr>
          <a:lstStyle/>
          <a:p>
            <a:pPr algn="ctr"/>
            <a:r>
              <a:rPr lang="ar-JO" b="1" dirty="0" smtClean="0"/>
              <a:t>القسم 2: واجهة استخدام معالج النصوص "وورد"</a:t>
            </a:r>
            <a:endParaRPr lang="ar-SA" dirty="0"/>
          </a:p>
        </p:txBody>
      </p:sp>
      <p:sp>
        <p:nvSpPr>
          <p:cNvPr id="3" name="Subtitle 2"/>
          <p:cNvSpPr>
            <a:spLocks noGrp="1"/>
          </p:cNvSpPr>
          <p:nvPr>
            <p:ph type="subTitle" idx="1"/>
          </p:nvPr>
        </p:nvSpPr>
        <p:spPr>
          <a:xfrm>
            <a:off x="685800" y="1219200"/>
            <a:ext cx="7772400" cy="4800600"/>
          </a:xfrm>
        </p:spPr>
        <p:txBody>
          <a:bodyPr>
            <a:normAutofit lnSpcReduction="10000"/>
          </a:bodyPr>
          <a:lstStyle/>
          <a:p>
            <a:r>
              <a:rPr lang="ar-JO" dirty="0" smtClean="0"/>
              <a:t>سوف تتعلم في هذا القسم كيفية:</a:t>
            </a:r>
            <a:endParaRPr lang="en-US" dirty="0" smtClean="0"/>
          </a:p>
          <a:p>
            <a:r>
              <a:rPr lang="ar-JO" dirty="0" smtClean="0"/>
              <a:t> </a:t>
            </a:r>
            <a:endParaRPr lang="en-US" dirty="0" smtClean="0"/>
          </a:p>
          <a:p>
            <a:pPr lvl="0">
              <a:buFont typeface="Arial" pitchFamily="34" charset="0"/>
              <a:buChar char="•"/>
            </a:pPr>
            <a:r>
              <a:rPr lang="ar-JO" dirty="0" smtClean="0"/>
              <a:t>استخدام قائمة ملف </a:t>
            </a:r>
            <a:r>
              <a:rPr lang="en-US" dirty="0" smtClean="0"/>
              <a:t>Backstage</a:t>
            </a:r>
            <a:r>
              <a:rPr lang="ar-JO" dirty="0" smtClean="0"/>
              <a:t>.</a:t>
            </a:r>
            <a:endParaRPr lang="en-US" dirty="0" smtClean="0"/>
          </a:p>
          <a:p>
            <a:pPr lvl="0">
              <a:buFont typeface="Arial" pitchFamily="34" charset="0"/>
              <a:buChar char="•"/>
            </a:pPr>
            <a:r>
              <a:rPr lang="ar-JO" dirty="0" smtClean="0"/>
              <a:t>استخدام شريط المعلومات وشريط الأدوات المصغر.</a:t>
            </a:r>
            <a:endParaRPr lang="en-US" dirty="0" smtClean="0"/>
          </a:p>
          <a:p>
            <a:pPr lvl="0">
              <a:buFont typeface="Arial" pitchFamily="34" charset="0"/>
              <a:buChar char="•"/>
            </a:pPr>
            <a:r>
              <a:rPr lang="ar-JO" dirty="0" smtClean="0"/>
              <a:t>استخدام مربعات الحوار.</a:t>
            </a:r>
            <a:endParaRPr lang="en-US" dirty="0" smtClean="0"/>
          </a:p>
          <a:p>
            <a:pPr lvl="0">
              <a:buFont typeface="Arial" pitchFamily="34" charset="0"/>
              <a:buChar char="•"/>
            </a:pPr>
            <a:r>
              <a:rPr lang="ar-JO" dirty="0" smtClean="0"/>
              <a:t>استخدام قائمة الزر الأيمن.</a:t>
            </a:r>
            <a:endParaRPr lang="en-US" dirty="0" smtClean="0"/>
          </a:p>
          <a:p>
            <a:pPr lvl="0">
              <a:buFont typeface="Arial" pitchFamily="34" charset="0"/>
              <a:buChar char="•"/>
            </a:pPr>
            <a:r>
              <a:rPr lang="ar-JO" dirty="0" smtClean="0"/>
              <a:t>استخدام الاختصارات المختلفة للوحة المفاتيح.</a:t>
            </a:r>
            <a:endParaRPr lang="en-US" dirty="0" smtClean="0"/>
          </a:p>
          <a:p>
            <a:pPr lvl="0">
              <a:buFont typeface="Arial" pitchFamily="34" charset="0"/>
              <a:buChar char="•"/>
            </a:pPr>
            <a:r>
              <a:rPr lang="ar-JO" dirty="0" smtClean="0"/>
              <a:t>استخدام وتعديل ونقل شريط أدوات الوصول السريع.</a:t>
            </a:r>
            <a:endParaRPr lang="en-US" dirty="0" smtClean="0"/>
          </a:p>
          <a:p>
            <a:pPr lvl="0">
              <a:buFont typeface="Arial" pitchFamily="34" charset="0"/>
              <a:buChar char="•"/>
            </a:pPr>
            <a:r>
              <a:rPr lang="ar-JO" dirty="0" smtClean="0"/>
              <a:t>استخدام التبويبات والمجموعات وأزرار الخيارات</a:t>
            </a:r>
            <a:endParaRPr lang="en-US" dirty="0" smtClean="0"/>
          </a:p>
          <a:p>
            <a:pPr lvl="0">
              <a:buFont typeface="Arial" pitchFamily="34" charset="0"/>
              <a:buChar char="•"/>
            </a:pPr>
            <a:r>
              <a:rPr lang="ar-JO" dirty="0" smtClean="0"/>
              <a:t>تصغير الشريط.</a:t>
            </a:r>
            <a:endParaRPr lang="en-US" dirty="0" smtClean="0"/>
          </a:p>
          <a:p>
            <a:pPr>
              <a:buFont typeface="Arial" pitchFamily="34" charset="0"/>
              <a:buChar char="•"/>
            </a:pPr>
            <a:r>
              <a:rPr lang="ar-JO" dirty="0" smtClean="0"/>
              <a:t>استخدام </a:t>
            </a:r>
            <a:r>
              <a:rPr lang="ar-JO" dirty="0" err="1" smtClean="0"/>
              <a:t>تبويبات</a:t>
            </a:r>
            <a:r>
              <a:rPr lang="ar-JO" dirty="0" smtClean="0"/>
              <a:t> الصفحة الرئيسية وإدراج وعرض.</a:t>
            </a:r>
            <a:endParaRPr lang="ar-SA" dirty="0"/>
          </a:p>
        </p:txBody>
      </p:sp>
    </p:spTree>
    <p:extLst>
      <p:ext uri="{BB962C8B-B14F-4D97-AF65-F5344CB8AC3E}">
        <p14:creationId xmlns:p14="http://schemas.microsoft.com/office/powerpoint/2010/main" val="858477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143000"/>
          </a:xfrm>
        </p:spPr>
        <p:txBody>
          <a:bodyPr>
            <a:normAutofit fontScale="90000"/>
          </a:bodyPr>
          <a:lstStyle/>
          <a:p>
            <a:r>
              <a:rPr lang="ar-JO" b="1" dirty="0" smtClean="0"/>
              <a:t>معلومات عن شريط الأدوات</a:t>
            </a:r>
            <a:r>
              <a:rPr lang="en-US" b="1" dirty="0" smtClean="0"/>
              <a:t/>
            </a:r>
            <a:br>
              <a:rPr lang="en-US" b="1" dirty="0" smtClean="0"/>
            </a:br>
            <a:endParaRPr lang="ar-SA" dirty="0"/>
          </a:p>
        </p:txBody>
      </p:sp>
      <p:sp>
        <p:nvSpPr>
          <p:cNvPr id="3" name="Subtitle 2"/>
          <p:cNvSpPr>
            <a:spLocks noGrp="1"/>
          </p:cNvSpPr>
          <p:nvPr>
            <p:ph type="subTitle" idx="1"/>
          </p:nvPr>
        </p:nvSpPr>
        <p:spPr>
          <a:xfrm>
            <a:off x="685800" y="990600"/>
            <a:ext cx="7772400" cy="3820711"/>
          </a:xfrm>
        </p:spPr>
        <p:txBody>
          <a:bodyPr/>
          <a:lstStyle/>
          <a:p>
            <a:r>
              <a:rPr lang="ar-JO" dirty="0" smtClean="0"/>
              <a:t>بشكل افتراضي، هناك ثلاثة رموز في شريط الأدوات.</a:t>
            </a:r>
          </a:p>
          <a:p>
            <a:r>
              <a:rPr lang="ar-JO" dirty="0" smtClean="0"/>
              <a:t>وهي من اليمين إلى اليسار: </a:t>
            </a:r>
          </a:p>
          <a:p>
            <a:pPr>
              <a:buFont typeface="Wingdings" pitchFamily="2" charset="2"/>
              <a:buChar char="Ø"/>
            </a:pPr>
            <a:r>
              <a:rPr lang="ar-JO" dirty="0" smtClean="0"/>
              <a:t>حفظ </a:t>
            </a:r>
          </a:p>
          <a:p>
            <a:pPr>
              <a:buFont typeface="Wingdings" pitchFamily="2" charset="2"/>
              <a:buChar char="Ø"/>
            </a:pPr>
            <a:r>
              <a:rPr lang="ar-JO" dirty="0" smtClean="0"/>
              <a:t>تراجع </a:t>
            </a:r>
          </a:p>
          <a:p>
            <a:pPr>
              <a:buFont typeface="Wingdings" pitchFamily="2" charset="2"/>
              <a:buChar char="Ø"/>
            </a:pPr>
            <a:r>
              <a:rPr lang="ar-JO" dirty="0" smtClean="0"/>
              <a:t>تكرار </a:t>
            </a:r>
          </a:p>
          <a:p>
            <a:r>
              <a:rPr lang="ar-JO" dirty="0" smtClean="0"/>
              <a:t>ويعتبر استخدام شريط الأدوات سهلا مثل النقر على الرمز.</a:t>
            </a:r>
            <a:endParaRPr lang="en-US" dirty="0" smtClean="0"/>
          </a:p>
          <a:p>
            <a:endParaRPr lang="ar-SA" dirty="0"/>
          </a:p>
        </p:txBody>
      </p:sp>
      <p:pic>
        <p:nvPicPr>
          <p:cNvPr id="4" name="صورة 44"/>
          <p:cNvPicPr/>
          <p:nvPr/>
        </p:nvPicPr>
        <p:blipFill>
          <a:blip r:embed="rId2" cstate="print"/>
          <a:srcRect/>
          <a:stretch>
            <a:fillRect/>
          </a:stretch>
        </p:blipFill>
        <p:spPr bwMode="auto">
          <a:xfrm>
            <a:off x="3886200" y="4419600"/>
            <a:ext cx="1895475" cy="352425"/>
          </a:xfrm>
          <a:prstGeom prst="rect">
            <a:avLst/>
          </a:prstGeom>
          <a:noFill/>
          <a:ln w="9525">
            <a:noFill/>
            <a:miter lim="800000"/>
            <a:headEnd/>
            <a:tailEnd/>
          </a:ln>
        </p:spPr>
      </p:pic>
    </p:spTree>
    <p:extLst>
      <p:ext uri="{BB962C8B-B14F-4D97-AF65-F5344CB8AC3E}">
        <p14:creationId xmlns:p14="http://schemas.microsoft.com/office/powerpoint/2010/main" val="2925870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55625"/>
          </a:xfrm>
        </p:spPr>
        <p:txBody>
          <a:bodyPr>
            <a:normAutofit/>
          </a:bodyPr>
          <a:lstStyle/>
          <a:p>
            <a:r>
              <a:rPr lang="ar-JO" sz="2800" dirty="0" smtClean="0"/>
              <a:t>إضافة وإزالة الأزرار</a:t>
            </a:r>
            <a:endParaRPr lang="ar-SA" sz="2800" dirty="0"/>
          </a:p>
        </p:txBody>
      </p:sp>
      <p:sp>
        <p:nvSpPr>
          <p:cNvPr id="3" name="Subtitle 2"/>
          <p:cNvSpPr>
            <a:spLocks noGrp="1"/>
          </p:cNvSpPr>
          <p:nvPr>
            <p:ph type="subTitle" idx="1"/>
          </p:nvPr>
        </p:nvSpPr>
        <p:spPr>
          <a:xfrm>
            <a:off x="990600" y="1219200"/>
            <a:ext cx="7467600" cy="2057400"/>
          </a:xfrm>
        </p:spPr>
        <p:txBody>
          <a:bodyPr>
            <a:normAutofit lnSpcReduction="10000"/>
          </a:bodyPr>
          <a:lstStyle/>
          <a:p>
            <a:r>
              <a:rPr lang="ar-JO" dirty="0" smtClean="0"/>
              <a:t>وظيفة شريط الأدوات الرئيسية هي توفير الوصول إلى الأوامر الأكثر استخداما، لذلك فمن المنطقي تخصيصه حسب رغبتك. لإضافة أزرار إلى شريط أدوات الوصول السريع ٌقم بالنقر على سهم الإسدال الموجود بجانبها ومن ثم أختر من القائمة الأوامر الأكثر استخداما:</a:t>
            </a:r>
            <a:endParaRPr lang="ar-SA" dirty="0"/>
          </a:p>
        </p:txBody>
      </p:sp>
      <p:pic>
        <p:nvPicPr>
          <p:cNvPr id="4" name="صورة 43"/>
          <p:cNvPicPr/>
          <p:nvPr/>
        </p:nvPicPr>
        <p:blipFill>
          <a:blip r:embed="rId2" cstate="print"/>
          <a:srcRect/>
          <a:stretch>
            <a:fillRect/>
          </a:stretch>
        </p:blipFill>
        <p:spPr bwMode="auto">
          <a:xfrm>
            <a:off x="2667000" y="3505200"/>
            <a:ext cx="3600450" cy="2362200"/>
          </a:xfrm>
          <a:prstGeom prst="rect">
            <a:avLst/>
          </a:prstGeom>
          <a:noFill/>
          <a:ln w="9525">
            <a:noFill/>
            <a:miter lim="800000"/>
            <a:headEnd/>
            <a:tailEnd/>
          </a:ln>
        </p:spPr>
      </p:pic>
    </p:spTree>
    <p:extLst>
      <p:ext uri="{BB962C8B-B14F-4D97-AF65-F5344CB8AC3E}">
        <p14:creationId xmlns:p14="http://schemas.microsoft.com/office/powerpoint/2010/main" val="2200728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09600"/>
          </a:xfrm>
        </p:spPr>
        <p:txBody>
          <a:bodyPr>
            <a:normAutofit/>
          </a:bodyPr>
          <a:lstStyle/>
          <a:p>
            <a:r>
              <a:rPr lang="ar-JO" sz="2800" dirty="0" smtClean="0"/>
              <a:t>نقل شريط أدوات الوصول السريع</a:t>
            </a:r>
            <a:endParaRPr lang="ar-SA" sz="2800" dirty="0"/>
          </a:p>
        </p:txBody>
      </p:sp>
      <p:sp>
        <p:nvSpPr>
          <p:cNvPr id="3" name="Subtitle 2"/>
          <p:cNvSpPr>
            <a:spLocks noGrp="1"/>
          </p:cNvSpPr>
          <p:nvPr>
            <p:ph type="subTitle" idx="1"/>
          </p:nvPr>
        </p:nvSpPr>
        <p:spPr>
          <a:xfrm>
            <a:off x="914400" y="1143000"/>
            <a:ext cx="7467600" cy="4876800"/>
          </a:xfrm>
        </p:spPr>
        <p:txBody>
          <a:bodyPr>
            <a:normAutofit/>
          </a:bodyPr>
          <a:lstStyle/>
          <a:p>
            <a:r>
              <a:rPr lang="ar-JO" dirty="0" smtClean="0"/>
              <a:t>يمكن عرض شريط أدوات الوصول السريع في أعلى أو أسفل الشريط. لتغيير المكان قم بالنقر على سهم الإسدال الموجود في يمين إطار شريط الأدوات والنقر على خيار إظهار شريط أدوات الوصول السريع أسفل الشريط:</a:t>
            </a:r>
            <a:endParaRPr lang="en-US" dirty="0" smtClean="0"/>
          </a:p>
          <a:p>
            <a:endParaRPr lang="ar-SA" dirty="0"/>
          </a:p>
        </p:txBody>
      </p:sp>
      <p:pic>
        <p:nvPicPr>
          <p:cNvPr id="4" name="صورة 41"/>
          <p:cNvPicPr/>
          <p:nvPr/>
        </p:nvPicPr>
        <p:blipFill>
          <a:blip r:embed="rId2" cstate="print"/>
          <a:srcRect/>
          <a:stretch>
            <a:fillRect/>
          </a:stretch>
        </p:blipFill>
        <p:spPr bwMode="auto">
          <a:xfrm>
            <a:off x="2209800" y="4038600"/>
            <a:ext cx="5000625" cy="1666875"/>
          </a:xfrm>
          <a:prstGeom prst="rect">
            <a:avLst/>
          </a:prstGeom>
          <a:noFill/>
          <a:ln w="9525">
            <a:noFill/>
            <a:miter lim="800000"/>
            <a:headEnd/>
            <a:tailEnd/>
          </a:ln>
        </p:spPr>
      </p:pic>
    </p:spTree>
    <p:extLst>
      <p:ext uri="{BB962C8B-B14F-4D97-AF65-F5344CB8AC3E}">
        <p14:creationId xmlns:p14="http://schemas.microsoft.com/office/powerpoint/2010/main" val="1669738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799"/>
          </a:xfrm>
        </p:spPr>
        <p:txBody>
          <a:bodyPr>
            <a:normAutofit/>
          </a:bodyPr>
          <a:lstStyle/>
          <a:p>
            <a:r>
              <a:rPr lang="ar-JO" sz="2800" dirty="0" smtClean="0"/>
              <a:t>تخصيص شريط الأدوات</a:t>
            </a:r>
            <a:endParaRPr lang="ar-SA" sz="2800" dirty="0"/>
          </a:p>
        </p:txBody>
      </p:sp>
      <p:sp>
        <p:nvSpPr>
          <p:cNvPr id="3" name="Subtitle 2"/>
          <p:cNvSpPr>
            <a:spLocks noGrp="1"/>
          </p:cNvSpPr>
          <p:nvPr>
            <p:ph type="subTitle" idx="1"/>
          </p:nvPr>
        </p:nvSpPr>
        <p:spPr>
          <a:xfrm>
            <a:off x="685800" y="1143000"/>
            <a:ext cx="7772400" cy="4800600"/>
          </a:xfrm>
        </p:spPr>
        <p:txBody>
          <a:bodyPr>
            <a:normAutofit/>
          </a:bodyPr>
          <a:lstStyle/>
          <a:p>
            <a:r>
              <a:rPr lang="ar-JO" dirty="0" smtClean="0"/>
              <a:t>تعتبر قائمة الخيارات المتوفرة لإضافة الأوامر لشريط أدوات الوصول السريع باستخدام قوائم الإسدال مفيدة ولكنها محدودة. ولخيارات التخصيص المتقدمة، قم بالنقر على أوامر إضافية:</a:t>
            </a:r>
            <a:endParaRPr lang="en-US" dirty="0" smtClean="0"/>
          </a:p>
          <a:p>
            <a:endParaRPr lang="ar-SA" dirty="0"/>
          </a:p>
        </p:txBody>
      </p:sp>
      <p:pic>
        <p:nvPicPr>
          <p:cNvPr id="4" name="صورة 40"/>
          <p:cNvPicPr/>
          <p:nvPr/>
        </p:nvPicPr>
        <p:blipFill>
          <a:blip r:embed="rId2" cstate="print"/>
          <a:srcRect/>
          <a:stretch>
            <a:fillRect/>
          </a:stretch>
        </p:blipFill>
        <p:spPr bwMode="auto">
          <a:xfrm>
            <a:off x="3276600" y="3276600"/>
            <a:ext cx="2905125" cy="1152525"/>
          </a:xfrm>
          <a:prstGeom prst="rect">
            <a:avLst/>
          </a:prstGeom>
          <a:noFill/>
          <a:ln w="9525">
            <a:noFill/>
            <a:miter lim="800000"/>
            <a:headEnd/>
            <a:tailEnd/>
          </a:ln>
        </p:spPr>
      </p:pic>
    </p:spTree>
    <p:extLst>
      <p:ext uri="{BB962C8B-B14F-4D97-AF65-F5344CB8AC3E}">
        <p14:creationId xmlns:p14="http://schemas.microsoft.com/office/powerpoint/2010/main" val="2794574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761999"/>
          </a:xfrm>
        </p:spPr>
        <p:txBody>
          <a:bodyPr>
            <a:normAutofit/>
          </a:bodyPr>
          <a:lstStyle/>
          <a:p>
            <a:pPr algn="ctr"/>
            <a:r>
              <a:rPr lang="ar-JO" sz="2800" dirty="0" smtClean="0"/>
              <a:t>الدرس 2-3 التبويبات والمجموعات</a:t>
            </a:r>
            <a:endParaRPr lang="ar-SA" sz="2800" dirty="0"/>
          </a:p>
        </p:txBody>
      </p:sp>
      <p:sp>
        <p:nvSpPr>
          <p:cNvPr id="3" name="Subtitle 2"/>
          <p:cNvSpPr>
            <a:spLocks noGrp="1"/>
          </p:cNvSpPr>
          <p:nvPr>
            <p:ph type="subTitle" idx="1"/>
          </p:nvPr>
        </p:nvSpPr>
        <p:spPr>
          <a:xfrm>
            <a:off x="685800" y="1371600"/>
            <a:ext cx="7772400" cy="4648200"/>
          </a:xfrm>
        </p:spPr>
        <p:txBody>
          <a:bodyPr>
            <a:normAutofit/>
          </a:bodyPr>
          <a:lstStyle/>
          <a:p>
            <a:r>
              <a:rPr lang="ar-JO" dirty="0" smtClean="0"/>
              <a:t>لقد قطعنا شوطا طويلا في تفحصنا لمعالج النصوص "وورد"، والآن حان الوقت للانتقال لعناصر الواجهة الأكبر وهي التبويبات ومجموعات الأوامر. تشكل التبويبات والمجموعات جوهر واجهة استخدام معالج النصوص "وورد"، لذا فمن المهم فهم كيفية عملها قبل الاطلاع على التبويبات والأوامر المختلفة.</a:t>
            </a:r>
            <a:endParaRPr lang="en-US" dirty="0" smtClean="0"/>
          </a:p>
          <a:p>
            <a:endParaRPr lang="ar-SA" dirty="0"/>
          </a:p>
        </p:txBody>
      </p:sp>
    </p:spTree>
    <p:extLst>
      <p:ext uri="{BB962C8B-B14F-4D97-AF65-F5344CB8AC3E}">
        <p14:creationId xmlns:p14="http://schemas.microsoft.com/office/powerpoint/2010/main" val="3659717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6762"/>
          </a:xfrm>
        </p:spPr>
        <p:txBody>
          <a:bodyPr>
            <a:normAutofit/>
          </a:bodyPr>
          <a:lstStyle/>
          <a:p>
            <a:r>
              <a:rPr lang="ar-JO" sz="2800" dirty="0" smtClean="0"/>
              <a:t>معلومات حول التبويبات</a:t>
            </a:r>
            <a:endParaRPr lang="ar-SA" sz="2800" dirty="0"/>
          </a:p>
        </p:txBody>
      </p:sp>
      <p:sp>
        <p:nvSpPr>
          <p:cNvPr id="3" name="Subtitle 2"/>
          <p:cNvSpPr>
            <a:spLocks noGrp="1"/>
          </p:cNvSpPr>
          <p:nvPr>
            <p:ph type="subTitle" idx="1"/>
          </p:nvPr>
        </p:nvSpPr>
        <p:spPr>
          <a:xfrm>
            <a:off x="685800" y="1295400"/>
            <a:ext cx="7772400" cy="4800600"/>
          </a:xfrm>
        </p:spPr>
        <p:txBody>
          <a:bodyPr/>
          <a:lstStyle/>
          <a:p>
            <a:r>
              <a:rPr lang="ar-JO" dirty="0" smtClean="0"/>
              <a:t>بشكل افتراضي يحتوي معالج النصوص مايكروسوفت أوفيس "وورد"  على سبع تبويبات ( باستثناء قائمة ملف):</a:t>
            </a:r>
          </a:p>
          <a:p>
            <a:pPr>
              <a:buFont typeface="Wingdings" pitchFamily="2" charset="2"/>
              <a:buChar char="Ø"/>
            </a:pPr>
            <a:r>
              <a:rPr lang="ar-JO" dirty="0" smtClean="0"/>
              <a:t>الصفحة الرئيسة</a:t>
            </a:r>
          </a:p>
          <a:p>
            <a:pPr>
              <a:buFont typeface="Wingdings" pitchFamily="2" charset="2"/>
              <a:buChar char="Ø"/>
            </a:pPr>
            <a:r>
              <a:rPr lang="ar-JO" dirty="0" smtClean="0"/>
              <a:t>إدراج</a:t>
            </a:r>
          </a:p>
          <a:p>
            <a:pPr>
              <a:buFont typeface="Wingdings" pitchFamily="2" charset="2"/>
              <a:buChar char="Ø"/>
            </a:pPr>
            <a:r>
              <a:rPr lang="ar-JO" dirty="0" smtClean="0"/>
              <a:t>تخطيط الصفحة</a:t>
            </a:r>
          </a:p>
          <a:p>
            <a:pPr>
              <a:buFont typeface="Wingdings" pitchFamily="2" charset="2"/>
              <a:buChar char="Ø"/>
            </a:pPr>
            <a:r>
              <a:rPr lang="ar-JO" dirty="0" smtClean="0"/>
              <a:t>مراجع</a:t>
            </a:r>
          </a:p>
          <a:p>
            <a:pPr>
              <a:buFont typeface="Wingdings" pitchFamily="2" charset="2"/>
              <a:buChar char="Ø"/>
            </a:pPr>
            <a:r>
              <a:rPr lang="ar-JO" dirty="0" smtClean="0"/>
              <a:t>مراسلات</a:t>
            </a:r>
          </a:p>
          <a:p>
            <a:pPr>
              <a:buFont typeface="Wingdings" pitchFamily="2" charset="2"/>
              <a:buChar char="Ø"/>
            </a:pPr>
            <a:r>
              <a:rPr lang="ar-JO" dirty="0" smtClean="0"/>
              <a:t>مراجعة</a:t>
            </a:r>
          </a:p>
          <a:p>
            <a:pPr>
              <a:buFont typeface="Wingdings" pitchFamily="2" charset="2"/>
              <a:buChar char="Ø"/>
            </a:pPr>
            <a:r>
              <a:rPr lang="ar-JO" dirty="0" smtClean="0"/>
              <a:t>عرض</a:t>
            </a:r>
            <a:endParaRPr lang="en-US" dirty="0" smtClean="0"/>
          </a:p>
          <a:p>
            <a:endParaRPr lang="ar-SA" dirty="0"/>
          </a:p>
        </p:txBody>
      </p:sp>
      <p:pic>
        <p:nvPicPr>
          <p:cNvPr id="4" name="صورة 34"/>
          <p:cNvPicPr/>
          <p:nvPr/>
        </p:nvPicPr>
        <p:blipFill>
          <a:blip r:embed="rId2" cstate="print"/>
          <a:srcRect/>
          <a:stretch>
            <a:fillRect/>
          </a:stretch>
        </p:blipFill>
        <p:spPr bwMode="auto">
          <a:xfrm>
            <a:off x="609600" y="3429000"/>
            <a:ext cx="5362575" cy="400050"/>
          </a:xfrm>
          <a:prstGeom prst="rect">
            <a:avLst/>
          </a:prstGeom>
          <a:noFill/>
          <a:ln w="9525">
            <a:noFill/>
            <a:miter lim="800000"/>
            <a:headEnd/>
            <a:tailEnd/>
          </a:ln>
        </p:spPr>
      </p:pic>
    </p:spTree>
    <p:extLst>
      <p:ext uri="{BB962C8B-B14F-4D97-AF65-F5344CB8AC3E}">
        <p14:creationId xmlns:p14="http://schemas.microsoft.com/office/powerpoint/2010/main" val="5216029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400"/>
          </a:xfrm>
        </p:spPr>
        <p:txBody>
          <a:bodyPr>
            <a:normAutofit/>
          </a:bodyPr>
          <a:lstStyle/>
          <a:p>
            <a:r>
              <a:rPr lang="ar-JO" sz="2800" b="1" dirty="0" smtClean="0"/>
              <a:t>معلومات حول المجموعات</a:t>
            </a:r>
            <a:endParaRPr lang="ar-SA" sz="2800" dirty="0"/>
          </a:p>
        </p:txBody>
      </p:sp>
      <p:sp>
        <p:nvSpPr>
          <p:cNvPr id="3" name="Subtitle 2"/>
          <p:cNvSpPr>
            <a:spLocks noGrp="1"/>
          </p:cNvSpPr>
          <p:nvPr>
            <p:ph type="subTitle" idx="1"/>
          </p:nvPr>
        </p:nvSpPr>
        <p:spPr>
          <a:xfrm>
            <a:off x="1295400" y="990600"/>
            <a:ext cx="7086600" cy="5105400"/>
          </a:xfrm>
        </p:spPr>
        <p:txBody>
          <a:bodyPr>
            <a:normAutofit/>
          </a:bodyPr>
          <a:lstStyle/>
          <a:p>
            <a:r>
              <a:rPr lang="ar-JO" dirty="0" smtClean="0"/>
              <a:t>تتألف كل تبويبة من مجموعة من الأوامر. على سبيل المثال، تحتوي تبويبة الصفحة الرئيسية على الحافظة والخط والفقرة والأنماط وأوامر التحرير.</a:t>
            </a:r>
            <a:endParaRPr lang="en-US" dirty="0" smtClean="0"/>
          </a:p>
          <a:p>
            <a:endParaRPr lang="ar-SA" dirty="0"/>
          </a:p>
        </p:txBody>
      </p:sp>
      <p:pic>
        <p:nvPicPr>
          <p:cNvPr id="4" name="صورة 29"/>
          <p:cNvPicPr/>
          <p:nvPr/>
        </p:nvPicPr>
        <p:blipFill>
          <a:blip r:embed="rId2" cstate="print"/>
          <a:srcRect/>
          <a:stretch>
            <a:fillRect/>
          </a:stretch>
        </p:blipFill>
        <p:spPr bwMode="auto">
          <a:xfrm>
            <a:off x="2286000" y="2743200"/>
            <a:ext cx="5486400" cy="1028700"/>
          </a:xfrm>
          <a:prstGeom prst="rect">
            <a:avLst/>
          </a:prstGeom>
          <a:noFill/>
          <a:ln w="9525">
            <a:noFill/>
            <a:miter lim="800000"/>
            <a:headEnd/>
            <a:tailEnd/>
          </a:ln>
        </p:spPr>
      </p:pic>
      <p:pic>
        <p:nvPicPr>
          <p:cNvPr id="5" name="صورة 1"/>
          <p:cNvPicPr/>
          <p:nvPr/>
        </p:nvPicPr>
        <p:blipFill>
          <a:blip r:embed="rId3" cstate="print"/>
          <a:srcRect/>
          <a:stretch>
            <a:fillRect/>
          </a:stretch>
        </p:blipFill>
        <p:spPr bwMode="auto">
          <a:xfrm>
            <a:off x="3048000" y="4038600"/>
            <a:ext cx="3971925" cy="857250"/>
          </a:xfrm>
          <a:prstGeom prst="rect">
            <a:avLst/>
          </a:prstGeom>
          <a:noFill/>
          <a:ln w="9525">
            <a:noFill/>
            <a:miter lim="800000"/>
            <a:headEnd/>
            <a:tailEnd/>
          </a:ln>
        </p:spPr>
      </p:pic>
    </p:spTree>
    <p:extLst>
      <p:ext uri="{BB962C8B-B14F-4D97-AF65-F5344CB8AC3E}">
        <p14:creationId xmlns:p14="http://schemas.microsoft.com/office/powerpoint/2010/main" val="3965171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62962"/>
          </a:xfrm>
        </p:spPr>
        <p:txBody>
          <a:bodyPr>
            <a:normAutofit/>
          </a:bodyPr>
          <a:lstStyle/>
          <a:p>
            <a:r>
              <a:rPr lang="ar-JO" sz="2800" dirty="0" smtClean="0"/>
              <a:t>معلومات حول أزرار الخيارات</a:t>
            </a:r>
            <a:endParaRPr lang="ar-SA" sz="2800" dirty="0"/>
          </a:p>
        </p:txBody>
      </p:sp>
      <p:sp>
        <p:nvSpPr>
          <p:cNvPr id="3" name="Subtitle 2"/>
          <p:cNvSpPr>
            <a:spLocks noGrp="1"/>
          </p:cNvSpPr>
          <p:nvPr>
            <p:ph type="subTitle" idx="1"/>
          </p:nvPr>
        </p:nvSpPr>
        <p:spPr>
          <a:xfrm>
            <a:off x="685800" y="1143000"/>
            <a:ext cx="7772400" cy="4876800"/>
          </a:xfrm>
        </p:spPr>
        <p:txBody>
          <a:bodyPr/>
          <a:lstStyle/>
          <a:p>
            <a:r>
              <a:rPr lang="ar-JO" dirty="0" smtClean="0"/>
              <a:t>كما رأينا من قبل، تحتوي بعض المجموعات على زر صغير في الزاوية من أسفل الإطار:</a:t>
            </a:r>
          </a:p>
          <a:p>
            <a:endParaRPr lang="ar-SA" dirty="0"/>
          </a:p>
        </p:txBody>
      </p:sp>
      <p:pic>
        <p:nvPicPr>
          <p:cNvPr id="4" name="صورة 28"/>
          <p:cNvPicPr/>
          <p:nvPr/>
        </p:nvPicPr>
        <p:blipFill>
          <a:blip r:embed="rId2" cstate="print"/>
          <a:srcRect/>
          <a:stretch>
            <a:fillRect/>
          </a:stretch>
        </p:blipFill>
        <p:spPr bwMode="auto">
          <a:xfrm>
            <a:off x="3200400" y="3581400"/>
            <a:ext cx="3124200" cy="1009650"/>
          </a:xfrm>
          <a:prstGeom prst="rect">
            <a:avLst/>
          </a:prstGeom>
          <a:noFill/>
          <a:ln w="9525">
            <a:noFill/>
            <a:miter lim="800000"/>
            <a:headEnd/>
            <a:tailEnd/>
          </a:ln>
        </p:spPr>
      </p:pic>
    </p:spTree>
    <p:extLst>
      <p:ext uri="{BB962C8B-B14F-4D97-AF65-F5344CB8AC3E}">
        <p14:creationId xmlns:p14="http://schemas.microsoft.com/office/powerpoint/2010/main" val="1749572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610562"/>
          </a:xfrm>
        </p:spPr>
        <p:txBody>
          <a:bodyPr>
            <a:normAutofit/>
          </a:bodyPr>
          <a:lstStyle/>
          <a:p>
            <a:r>
              <a:rPr lang="ar-JO" sz="2800" dirty="0" smtClean="0"/>
              <a:t>تصغير الشريط</a:t>
            </a:r>
            <a:endParaRPr lang="ar-SA" sz="2800" dirty="0"/>
          </a:p>
        </p:txBody>
      </p:sp>
      <p:sp>
        <p:nvSpPr>
          <p:cNvPr id="3" name="Subtitle 2"/>
          <p:cNvSpPr>
            <a:spLocks noGrp="1"/>
          </p:cNvSpPr>
          <p:nvPr>
            <p:ph type="subTitle" idx="1"/>
          </p:nvPr>
        </p:nvSpPr>
        <p:spPr>
          <a:xfrm>
            <a:off x="685800" y="914400"/>
            <a:ext cx="7772400" cy="5105400"/>
          </a:xfrm>
        </p:spPr>
        <p:txBody>
          <a:bodyPr/>
          <a:lstStyle/>
          <a:p>
            <a:r>
              <a:rPr lang="ar-JO" dirty="0" smtClean="0"/>
              <a:t>بإمكانك إخفاء أوامر الشريط إذا كنت تفضل ذلك وترك التبويبات فحسب:</a:t>
            </a:r>
          </a:p>
          <a:p>
            <a:endParaRPr lang="ar-SA" dirty="0"/>
          </a:p>
        </p:txBody>
      </p:sp>
      <p:pic>
        <p:nvPicPr>
          <p:cNvPr id="4" name="صورة 27"/>
          <p:cNvPicPr/>
          <p:nvPr/>
        </p:nvPicPr>
        <p:blipFill>
          <a:blip r:embed="rId2" cstate="print"/>
          <a:srcRect/>
          <a:stretch>
            <a:fillRect/>
          </a:stretch>
        </p:blipFill>
        <p:spPr bwMode="auto">
          <a:xfrm>
            <a:off x="2362200" y="2514600"/>
            <a:ext cx="4752975" cy="971550"/>
          </a:xfrm>
          <a:prstGeom prst="rect">
            <a:avLst/>
          </a:prstGeom>
          <a:noFill/>
          <a:ln w="9525">
            <a:noFill/>
            <a:miter lim="800000"/>
            <a:headEnd/>
            <a:tailEnd/>
          </a:ln>
        </p:spPr>
      </p:pic>
    </p:spTree>
    <p:extLst>
      <p:ext uri="{BB962C8B-B14F-4D97-AF65-F5344CB8AC3E}">
        <p14:creationId xmlns:p14="http://schemas.microsoft.com/office/powerpoint/2010/main" val="88965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686762"/>
          </a:xfrm>
        </p:spPr>
        <p:txBody>
          <a:bodyPr>
            <a:normAutofit/>
          </a:bodyPr>
          <a:lstStyle/>
          <a:p>
            <a:pPr algn="ctr"/>
            <a:r>
              <a:rPr lang="ar-JO" sz="3200" dirty="0" smtClean="0"/>
              <a:t>الدرس 2-1: التعرف والإطلاع</a:t>
            </a:r>
            <a:endParaRPr lang="ar-SA" sz="3200" dirty="0"/>
          </a:p>
        </p:txBody>
      </p:sp>
      <p:sp>
        <p:nvSpPr>
          <p:cNvPr id="3" name="Subtitle 2"/>
          <p:cNvSpPr>
            <a:spLocks noGrp="1"/>
          </p:cNvSpPr>
          <p:nvPr>
            <p:ph type="subTitle" idx="1"/>
          </p:nvPr>
        </p:nvSpPr>
        <p:spPr>
          <a:xfrm>
            <a:off x="685800" y="1219200"/>
            <a:ext cx="7772400" cy="4800600"/>
          </a:xfrm>
        </p:spPr>
        <p:txBody>
          <a:bodyPr>
            <a:normAutofit/>
          </a:bodyPr>
          <a:lstStyle/>
          <a:p>
            <a:r>
              <a:rPr lang="ar-JO" dirty="0" smtClean="0"/>
              <a:t>من أجل الاستفادة من معالج النصوص "وورد" (أو أي برنامج جديد في الكمبيوتر) اكثر ما يمكن،  ينبغي عليك التعرف على السمات المختلفة لواجهة الاستخدام. لقد قمنا في القسم </a:t>
            </a:r>
            <a:r>
              <a:rPr lang="ar-JO" dirty="0" err="1" smtClean="0"/>
              <a:t>ا</a:t>
            </a:r>
            <a:r>
              <a:rPr lang="ar-SA" dirty="0" smtClean="0"/>
              <a:t>لسابق</a:t>
            </a:r>
            <a:r>
              <a:rPr lang="ar-JO" dirty="0" smtClean="0"/>
              <a:t> بتغطية الأساسيات لجعلك قادرا على تشغيل معالج النصوص "وورد". و ينبغي عليك الآن أن تكون قادرا على إنشاء واستخدام وحفظ المستندات البسيطة مع أساسيات التنسيق، وفي هذا الجزء سنقوم بالتركيز على سمات الواجهة بشكل كامل بدءا بالعناصر الرئيسة.</a:t>
            </a:r>
            <a:endParaRPr lang="ar-SA" dirty="0"/>
          </a:p>
        </p:txBody>
      </p:sp>
    </p:spTree>
    <p:extLst>
      <p:ext uri="{BB962C8B-B14F-4D97-AF65-F5344CB8AC3E}">
        <p14:creationId xmlns:p14="http://schemas.microsoft.com/office/powerpoint/2010/main" val="3456608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784225"/>
          </a:xfrm>
        </p:spPr>
        <p:txBody>
          <a:bodyPr>
            <a:normAutofit/>
          </a:bodyPr>
          <a:lstStyle/>
          <a:p>
            <a:r>
              <a:rPr lang="ar-JO" sz="2800" b="1" dirty="0" smtClean="0"/>
              <a:t>استخدام قائمة ملف </a:t>
            </a:r>
            <a:r>
              <a:rPr lang="en-US" sz="2800" b="1" dirty="0" smtClean="0"/>
              <a:t>Backstage</a:t>
            </a:r>
            <a:endParaRPr lang="ar-SA" sz="2800" dirty="0"/>
          </a:p>
        </p:txBody>
      </p:sp>
      <p:sp>
        <p:nvSpPr>
          <p:cNvPr id="3" name="Subtitle 2"/>
          <p:cNvSpPr>
            <a:spLocks noGrp="1"/>
          </p:cNvSpPr>
          <p:nvPr>
            <p:ph type="subTitle" idx="1"/>
          </p:nvPr>
        </p:nvSpPr>
        <p:spPr>
          <a:xfrm>
            <a:off x="457200" y="1219200"/>
            <a:ext cx="7924800" cy="4800600"/>
          </a:xfrm>
        </p:spPr>
        <p:txBody>
          <a:bodyPr/>
          <a:lstStyle/>
          <a:p>
            <a:r>
              <a:rPr lang="ar-JO" dirty="0" smtClean="0"/>
              <a:t>في الجزء السابق قمنا باستخدام قائمة </a:t>
            </a:r>
            <a:r>
              <a:rPr lang="en-US" dirty="0" smtClean="0"/>
              <a:t>Backstage</a:t>
            </a:r>
            <a:r>
              <a:rPr lang="ar-JO" dirty="0" smtClean="0"/>
              <a:t> لفتح الملفات وإغلاقها وحفظها:</a:t>
            </a:r>
            <a:endParaRPr lang="en-US" dirty="0" smtClean="0"/>
          </a:p>
          <a:p>
            <a:endParaRPr lang="ar-SA" dirty="0"/>
          </a:p>
        </p:txBody>
      </p:sp>
      <p:pic>
        <p:nvPicPr>
          <p:cNvPr id="4" name="صورة 53"/>
          <p:cNvPicPr/>
          <p:nvPr/>
        </p:nvPicPr>
        <p:blipFill>
          <a:blip r:embed="rId2" cstate="print"/>
          <a:srcRect/>
          <a:stretch>
            <a:fillRect/>
          </a:stretch>
        </p:blipFill>
        <p:spPr bwMode="auto">
          <a:xfrm>
            <a:off x="3886200" y="1981200"/>
            <a:ext cx="1276350" cy="4029075"/>
          </a:xfrm>
          <a:prstGeom prst="rect">
            <a:avLst/>
          </a:prstGeom>
          <a:noFill/>
          <a:ln w="9525">
            <a:noFill/>
            <a:miter lim="800000"/>
            <a:headEnd/>
            <a:tailEnd/>
          </a:ln>
        </p:spPr>
      </p:pic>
    </p:spTree>
    <p:extLst>
      <p:ext uri="{BB962C8B-B14F-4D97-AF65-F5344CB8AC3E}">
        <p14:creationId xmlns:p14="http://schemas.microsoft.com/office/powerpoint/2010/main" val="3333627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85801"/>
          </a:xfrm>
        </p:spPr>
        <p:txBody>
          <a:bodyPr>
            <a:normAutofit/>
          </a:bodyPr>
          <a:lstStyle/>
          <a:p>
            <a:r>
              <a:rPr lang="ar-JO" sz="2800" b="1" dirty="0" smtClean="0"/>
              <a:t>استخدام شريط المعلومات</a:t>
            </a:r>
            <a:endParaRPr lang="ar-SA" sz="2800" dirty="0"/>
          </a:p>
        </p:txBody>
      </p:sp>
      <p:sp>
        <p:nvSpPr>
          <p:cNvPr id="3" name="Subtitle 2"/>
          <p:cNvSpPr>
            <a:spLocks noGrp="1"/>
          </p:cNvSpPr>
          <p:nvPr>
            <p:ph type="subTitle" idx="1"/>
          </p:nvPr>
        </p:nvSpPr>
        <p:spPr>
          <a:xfrm>
            <a:off x="685800" y="1219200"/>
            <a:ext cx="7772400" cy="4724400"/>
          </a:xfrm>
        </p:spPr>
        <p:txBody>
          <a:bodyPr/>
          <a:lstStyle/>
          <a:p>
            <a:r>
              <a:rPr lang="ar-JO" dirty="0" smtClean="0"/>
              <a:t>يوفر شريط المعلومات معلومات إرشادية سريعة عن المستند. وهو موجود في أسفل إطار معالج النصوص "وورد".</a:t>
            </a:r>
            <a:endParaRPr lang="en-US" dirty="0" smtClean="0"/>
          </a:p>
          <a:p>
            <a:endParaRPr lang="ar-SA" dirty="0"/>
          </a:p>
        </p:txBody>
      </p:sp>
      <p:pic>
        <p:nvPicPr>
          <p:cNvPr id="4" name="صورة 51"/>
          <p:cNvPicPr/>
          <p:nvPr/>
        </p:nvPicPr>
        <p:blipFill>
          <a:blip r:embed="rId2" cstate="print"/>
          <a:srcRect/>
          <a:stretch>
            <a:fillRect/>
          </a:stretch>
        </p:blipFill>
        <p:spPr bwMode="auto">
          <a:xfrm>
            <a:off x="1828800" y="3048000"/>
            <a:ext cx="5476875" cy="828675"/>
          </a:xfrm>
          <a:prstGeom prst="rect">
            <a:avLst/>
          </a:prstGeom>
          <a:noFill/>
          <a:ln w="9525">
            <a:noFill/>
            <a:miter lim="800000"/>
            <a:headEnd/>
            <a:tailEnd/>
          </a:ln>
        </p:spPr>
      </p:pic>
    </p:spTree>
    <p:extLst>
      <p:ext uri="{BB962C8B-B14F-4D97-AF65-F5344CB8AC3E}">
        <p14:creationId xmlns:p14="http://schemas.microsoft.com/office/powerpoint/2010/main" val="1398256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762962"/>
          </a:xfrm>
        </p:spPr>
        <p:txBody>
          <a:bodyPr>
            <a:normAutofit/>
          </a:bodyPr>
          <a:lstStyle/>
          <a:p>
            <a:r>
              <a:rPr lang="ar-JO" sz="2800" dirty="0" smtClean="0"/>
              <a:t>استخدام شريط الأدوات المُصغر</a:t>
            </a:r>
            <a:endParaRPr lang="ar-SA" sz="2800" dirty="0"/>
          </a:p>
        </p:txBody>
      </p:sp>
      <p:sp>
        <p:nvSpPr>
          <p:cNvPr id="3" name="Subtitle 2"/>
          <p:cNvSpPr>
            <a:spLocks noGrp="1"/>
          </p:cNvSpPr>
          <p:nvPr>
            <p:ph type="subTitle" idx="1"/>
          </p:nvPr>
        </p:nvSpPr>
        <p:spPr>
          <a:xfrm>
            <a:off x="685800" y="1219200"/>
            <a:ext cx="7772400" cy="4800600"/>
          </a:xfrm>
        </p:spPr>
        <p:txBody>
          <a:bodyPr>
            <a:normAutofit/>
          </a:bodyPr>
          <a:lstStyle/>
          <a:p>
            <a:r>
              <a:rPr lang="ar-JO" dirty="0" smtClean="0"/>
              <a:t>لقد تعلمنا في الجزء السابق كيفية كتابة وتحديد النص. ولا بد انك لاحظت شريط الأدوات المُصغر يظهر إذا قمت بتحريك الماوس بالقرب من النص المظلل:</a:t>
            </a:r>
            <a:endParaRPr lang="ar-SA" dirty="0"/>
          </a:p>
        </p:txBody>
      </p:sp>
      <p:pic>
        <p:nvPicPr>
          <p:cNvPr id="4" name="صورة 50"/>
          <p:cNvPicPr/>
          <p:nvPr/>
        </p:nvPicPr>
        <p:blipFill>
          <a:blip r:embed="rId2" cstate="print"/>
          <a:srcRect/>
          <a:stretch>
            <a:fillRect/>
          </a:stretch>
        </p:blipFill>
        <p:spPr bwMode="auto">
          <a:xfrm>
            <a:off x="2667000" y="3048000"/>
            <a:ext cx="4238625" cy="1285875"/>
          </a:xfrm>
          <a:prstGeom prst="rect">
            <a:avLst/>
          </a:prstGeom>
          <a:noFill/>
          <a:ln w="9525">
            <a:noFill/>
            <a:miter lim="800000"/>
            <a:headEnd/>
            <a:tailEnd/>
          </a:ln>
        </p:spPr>
      </p:pic>
    </p:spTree>
    <p:extLst>
      <p:ext uri="{BB962C8B-B14F-4D97-AF65-F5344CB8AC3E}">
        <p14:creationId xmlns:p14="http://schemas.microsoft.com/office/powerpoint/2010/main" val="1420476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33401"/>
          </a:xfrm>
        </p:spPr>
        <p:txBody>
          <a:bodyPr>
            <a:normAutofit/>
          </a:bodyPr>
          <a:lstStyle/>
          <a:p>
            <a:r>
              <a:rPr lang="ar-JO" sz="2800" dirty="0" smtClean="0"/>
              <a:t>استخدام مربعات الحوار</a:t>
            </a:r>
            <a:endParaRPr lang="ar-SA" sz="2800" dirty="0"/>
          </a:p>
        </p:txBody>
      </p:sp>
      <p:sp>
        <p:nvSpPr>
          <p:cNvPr id="3" name="Subtitle 2"/>
          <p:cNvSpPr>
            <a:spLocks noGrp="1"/>
          </p:cNvSpPr>
          <p:nvPr>
            <p:ph type="subTitle" idx="1"/>
          </p:nvPr>
        </p:nvSpPr>
        <p:spPr>
          <a:xfrm>
            <a:off x="1371600" y="1066800"/>
            <a:ext cx="7010400" cy="4953000"/>
          </a:xfrm>
        </p:spPr>
        <p:txBody>
          <a:bodyPr>
            <a:normAutofit fontScale="25000" lnSpcReduction="20000"/>
          </a:bodyPr>
          <a:lstStyle/>
          <a:p>
            <a:r>
              <a:rPr lang="ar-JO" sz="10800" dirty="0" smtClean="0"/>
              <a:t>يمكن الوصول إلى بعض سمات معالج النصوص "وورد" المتقدمة من خلال مربعات الحوار. ويمكن فتح العديد من مربعات الحوار من خلال النقر على زر في مجموعة موجودة في الشريط . لنقم بإلقاء نظرة على مربع حوار شائع الاستخدام وهو الخط.</a:t>
            </a:r>
          </a:p>
          <a:p>
            <a:pPr algn="r">
              <a:buFont typeface="Wingdings" pitchFamily="2" charset="2"/>
              <a:buChar char="Ø"/>
            </a:pPr>
            <a:r>
              <a:rPr lang="ar-JO" sz="10800" dirty="0" smtClean="0"/>
              <a:t>التبويبات</a:t>
            </a:r>
          </a:p>
          <a:p>
            <a:pPr algn="r">
              <a:buFont typeface="Wingdings" pitchFamily="2" charset="2"/>
              <a:buChar char="Ø"/>
            </a:pPr>
            <a:r>
              <a:rPr lang="ar-JO" sz="10800" dirty="0" smtClean="0"/>
              <a:t>قوائم الإسدال</a:t>
            </a:r>
          </a:p>
          <a:p>
            <a:pPr algn="r">
              <a:buFont typeface="Wingdings" pitchFamily="2" charset="2"/>
              <a:buChar char="Ø"/>
            </a:pPr>
            <a:r>
              <a:rPr lang="ar-JO" sz="10800" dirty="0" smtClean="0"/>
              <a:t>صناديق التحقق</a:t>
            </a:r>
          </a:p>
          <a:p>
            <a:pPr algn="r">
              <a:buFont typeface="Wingdings" pitchFamily="2" charset="2"/>
              <a:buChar char="Ø"/>
            </a:pPr>
            <a:r>
              <a:rPr lang="ar-JO" sz="10800" dirty="0" smtClean="0"/>
              <a:t>أزرار الخيار</a:t>
            </a:r>
          </a:p>
          <a:p>
            <a:pPr algn="r">
              <a:buFont typeface="Wingdings" pitchFamily="2" charset="2"/>
              <a:buChar char="Ø"/>
            </a:pPr>
            <a:r>
              <a:rPr lang="ar-JO" sz="10800" dirty="0" smtClean="0"/>
              <a:t>صناديق النص</a:t>
            </a:r>
          </a:p>
          <a:p>
            <a:pPr algn="r">
              <a:buFont typeface="Wingdings" pitchFamily="2" charset="2"/>
              <a:buChar char="Ø"/>
            </a:pPr>
            <a:r>
              <a:rPr lang="ar-JO" sz="10800" dirty="0" smtClean="0"/>
              <a:t>الأزرار</a:t>
            </a:r>
          </a:p>
          <a:p>
            <a:pPr algn="r">
              <a:buFont typeface="Wingdings" pitchFamily="2" charset="2"/>
              <a:buChar char="Ø"/>
            </a:pPr>
            <a:r>
              <a:rPr lang="ar-JO" sz="10800" dirty="0" smtClean="0"/>
              <a:t>أزرار موافق وإلغاء</a:t>
            </a:r>
            <a:endParaRPr lang="en-US" sz="10800" dirty="0" smtClean="0"/>
          </a:p>
          <a:p>
            <a:endParaRPr lang="ar-SA" dirty="0"/>
          </a:p>
        </p:txBody>
      </p:sp>
      <p:pic>
        <p:nvPicPr>
          <p:cNvPr id="4" name="صورة 49"/>
          <p:cNvPicPr/>
          <p:nvPr/>
        </p:nvPicPr>
        <p:blipFill>
          <a:blip r:embed="rId2" cstate="print"/>
          <a:srcRect/>
          <a:stretch>
            <a:fillRect/>
          </a:stretch>
        </p:blipFill>
        <p:spPr bwMode="auto">
          <a:xfrm>
            <a:off x="1066800" y="3962400"/>
            <a:ext cx="3800475" cy="1724025"/>
          </a:xfrm>
          <a:prstGeom prst="rect">
            <a:avLst/>
          </a:prstGeom>
          <a:noFill/>
          <a:ln w="9525">
            <a:noFill/>
            <a:miter lim="800000"/>
            <a:headEnd/>
            <a:tailEnd/>
          </a:ln>
        </p:spPr>
      </p:pic>
    </p:spTree>
    <p:extLst>
      <p:ext uri="{BB962C8B-B14F-4D97-AF65-F5344CB8AC3E}">
        <p14:creationId xmlns:p14="http://schemas.microsoft.com/office/powerpoint/2010/main" val="1831652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609599"/>
          </a:xfrm>
        </p:spPr>
        <p:txBody>
          <a:bodyPr>
            <a:normAutofit/>
          </a:bodyPr>
          <a:lstStyle/>
          <a:p>
            <a:r>
              <a:rPr lang="ar-JO" sz="2800" dirty="0" smtClean="0"/>
              <a:t>استخدام قوائم الزر الأيمن</a:t>
            </a:r>
            <a:endParaRPr lang="ar-SA" sz="2800" dirty="0"/>
          </a:p>
        </p:txBody>
      </p:sp>
      <p:sp>
        <p:nvSpPr>
          <p:cNvPr id="3" name="Subtitle 2"/>
          <p:cNvSpPr>
            <a:spLocks noGrp="1"/>
          </p:cNvSpPr>
          <p:nvPr>
            <p:ph type="subTitle" idx="1"/>
          </p:nvPr>
        </p:nvSpPr>
        <p:spPr>
          <a:xfrm>
            <a:off x="685800" y="1066800"/>
            <a:ext cx="7772400" cy="4953000"/>
          </a:xfrm>
        </p:spPr>
        <p:txBody>
          <a:bodyPr>
            <a:normAutofit/>
          </a:bodyPr>
          <a:lstStyle/>
          <a:p>
            <a:r>
              <a:rPr lang="ar-JO" dirty="0" smtClean="0"/>
              <a:t>كلما أصبحت أكثر </a:t>
            </a:r>
            <a:r>
              <a:rPr lang="ar-JO" dirty="0" err="1" smtClean="0"/>
              <a:t>اطلاعا</a:t>
            </a:r>
            <a:r>
              <a:rPr lang="ar-JO" dirty="0" smtClean="0"/>
              <a:t> على برنامج معالج النصوص "وورد"، فسوف تكتشف أن هناك العديد من الطرق لعمل الشيء ذاته. </a:t>
            </a:r>
          </a:p>
          <a:p>
            <a:r>
              <a:rPr lang="ar-JO" dirty="0" smtClean="0"/>
              <a:t>ولقد تعلمنا أنه يمكننا تطبيق تنسيق من شريط الصفحة الرئيسية أو من شريط الأدوات المصغر. </a:t>
            </a:r>
          </a:p>
          <a:p>
            <a:r>
              <a:rPr lang="ar-JO" dirty="0" smtClean="0"/>
              <a:t>وبإمكانك إغلاق معالج النصوص "وورد" عن طريق النقر على زر إغلاق، أو عن طريق النقر على ملف - إغلاق أو من خلال</a:t>
            </a:r>
            <a:r>
              <a:rPr lang="ar-SA" dirty="0" smtClean="0"/>
              <a:t> مفاتيح </a:t>
            </a:r>
            <a:r>
              <a:rPr lang="en-US" dirty="0" smtClean="0"/>
              <a:t>Alt+F4 </a:t>
            </a:r>
            <a:r>
              <a:rPr lang="ar-JO" dirty="0" smtClean="0"/>
              <a:t>.</a:t>
            </a:r>
            <a:endParaRPr lang="en-US" dirty="0" smtClean="0"/>
          </a:p>
          <a:p>
            <a:endParaRPr lang="ar-SA" dirty="0"/>
          </a:p>
        </p:txBody>
      </p:sp>
    </p:spTree>
    <p:extLst>
      <p:ext uri="{BB962C8B-B14F-4D97-AF65-F5344CB8AC3E}">
        <p14:creationId xmlns:p14="http://schemas.microsoft.com/office/powerpoint/2010/main" val="2962517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2400" cy="609600"/>
          </a:xfrm>
        </p:spPr>
        <p:txBody>
          <a:bodyPr>
            <a:normAutofit/>
          </a:bodyPr>
          <a:lstStyle/>
          <a:p>
            <a:r>
              <a:rPr lang="ar-JO" sz="2800" dirty="0" smtClean="0"/>
              <a:t>اختصارات لوحة المفاتيح</a:t>
            </a:r>
            <a:endParaRPr lang="ar-SA" sz="2800" dirty="0"/>
          </a:p>
        </p:txBody>
      </p:sp>
      <p:sp>
        <p:nvSpPr>
          <p:cNvPr id="3" name="Subtitle 2"/>
          <p:cNvSpPr>
            <a:spLocks noGrp="1"/>
          </p:cNvSpPr>
          <p:nvPr>
            <p:ph type="subTitle" idx="1"/>
          </p:nvPr>
        </p:nvSpPr>
        <p:spPr>
          <a:xfrm>
            <a:off x="762000" y="1219200"/>
            <a:ext cx="7696200" cy="4800600"/>
          </a:xfrm>
        </p:spPr>
        <p:txBody>
          <a:bodyPr>
            <a:normAutofit/>
          </a:bodyPr>
          <a:lstStyle/>
          <a:p>
            <a:r>
              <a:rPr lang="ar-JO" dirty="0" smtClean="0"/>
              <a:t>هناك طريقة أخرى لتطبيق الأوامر في برنامج معالج النصوص "وورد" وهي باستخدام مفاتيح الاختصار. ويتم عمل مفاتيح الاختصار من خلال الضغط على مفتاحين أو ثلاثة أو أربعة معاً للقيام بعمل ما بدلا من النقر على الرمز أو البحث عن الأمر الخاص به في شريط الأدوات. ويمكنك أحيانا أن ترى هذا الاختصار في تلميحات الشاشة الخاصة بالرمز. </a:t>
            </a:r>
          </a:p>
          <a:p>
            <a:endParaRPr lang="ar-SA" dirty="0"/>
          </a:p>
        </p:txBody>
      </p:sp>
      <p:pic>
        <p:nvPicPr>
          <p:cNvPr id="4" name="صورة 45"/>
          <p:cNvPicPr/>
          <p:nvPr/>
        </p:nvPicPr>
        <p:blipFill>
          <a:blip r:embed="rId2" cstate="print"/>
          <a:srcRect/>
          <a:stretch>
            <a:fillRect/>
          </a:stretch>
        </p:blipFill>
        <p:spPr bwMode="auto">
          <a:xfrm>
            <a:off x="3581400" y="3886200"/>
            <a:ext cx="2514600" cy="2085975"/>
          </a:xfrm>
          <a:prstGeom prst="rect">
            <a:avLst/>
          </a:prstGeom>
          <a:noFill/>
          <a:ln w="9525">
            <a:noFill/>
            <a:miter lim="800000"/>
            <a:headEnd/>
            <a:tailEnd/>
          </a:ln>
        </p:spPr>
      </p:pic>
    </p:spTree>
    <p:extLst>
      <p:ext uri="{BB962C8B-B14F-4D97-AF65-F5344CB8AC3E}">
        <p14:creationId xmlns:p14="http://schemas.microsoft.com/office/powerpoint/2010/main" val="2540405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62000"/>
          </a:xfrm>
        </p:spPr>
        <p:txBody>
          <a:bodyPr>
            <a:normAutofit/>
          </a:bodyPr>
          <a:lstStyle/>
          <a:p>
            <a:pPr algn="ctr"/>
            <a:r>
              <a:rPr lang="en-US" sz="3200" b="1" dirty="0" smtClean="0"/>
              <a:t> </a:t>
            </a:r>
            <a:r>
              <a:rPr lang="ar-JO" sz="3200" b="1" dirty="0" smtClean="0"/>
              <a:t>الدرس 2-2: شريط أدوات الوصول السريع</a:t>
            </a:r>
            <a:endParaRPr lang="ar-SA" sz="3200" dirty="0"/>
          </a:p>
        </p:txBody>
      </p:sp>
      <p:sp>
        <p:nvSpPr>
          <p:cNvPr id="3" name="Subtitle 2"/>
          <p:cNvSpPr>
            <a:spLocks noGrp="1"/>
          </p:cNvSpPr>
          <p:nvPr>
            <p:ph type="subTitle" idx="1"/>
          </p:nvPr>
        </p:nvSpPr>
        <p:spPr>
          <a:xfrm>
            <a:off x="685800" y="1219200"/>
            <a:ext cx="7772400" cy="4800600"/>
          </a:xfrm>
        </p:spPr>
        <p:txBody>
          <a:bodyPr>
            <a:normAutofit/>
          </a:bodyPr>
          <a:lstStyle/>
          <a:p>
            <a:r>
              <a:rPr lang="ar-JO" dirty="0" smtClean="0"/>
              <a:t>بالرغم من انه تم التعرف تقريبا على أشرطة الأدوات، لا يزال هناك شريط أدوات الوصول السريع. يوجد هذا الشريط في اعلى الشاشة على يمين شريط العنوان. ويعتبر شريط لتخزين الأوامر المستخدمة بشكل متكرر بدلا من البحث في التبويبات. وفي هذا الدرس سنتعرف على كل شيء بخصوص هذه السمة المتنوعة والقابلة للتخصيص بالكامل.</a:t>
            </a:r>
            <a:endParaRPr lang="en-US" dirty="0" smtClean="0"/>
          </a:p>
          <a:p>
            <a:endParaRPr lang="ar-SA" dirty="0"/>
          </a:p>
        </p:txBody>
      </p:sp>
    </p:spTree>
    <p:extLst>
      <p:ext uri="{BB962C8B-B14F-4D97-AF65-F5344CB8AC3E}">
        <p14:creationId xmlns:p14="http://schemas.microsoft.com/office/powerpoint/2010/main" val="307570799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712</Words>
  <Application>Microsoft Office PowerPoint</Application>
  <PresentationFormat>On-screen Show (4:3)</PresentationFormat>
  <Paragraphs>67</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Concourse</vt:lpstr>
      <vt:lpstr>القسم 2: واجهة استخدام معالج النصوص "وورد"</vt:lpstr>
      <vt:lpstr>الدرس 2-1: التعرف والإطلاع</vt:lpstr>
      <vt:lpstr>استخدام قائمة ملف Backstage</vt:lpstr>
      <vt:lpstr>استخدام شريط المعلومات</vt:lpstr>
      <vt:lpstr>استخدام شريط الأدوات المُصغر</vt:lpstr>
      <vt:lpstr>استخدام مربعات الحوار</vt:lpstr>
      <vt:lpstr>استخدام قوائم الزر الأيمن</vt:lpstr>
      <vt:lpstr>اختصارات لوحة المفاتيح</vt:lpstr>
      <vt:lpstr> الدرس 2-2: شريط أدوات الوصول السريع</vt:lpstr>
      <vt:lpstr>معلومات عن شريط الأدوات </vt:lpstr>
      <vt:lpstr>إضافة وإزالة الأزرار</vt:lpstr>
      <vt:lpstr>نقل شريط أدوات الوصول السريع</vt:lpstr>
      <vt:lpstr>تخصيص شريط الأدوات</vt:lpstr>
      <vt:lpstr>الدرس 2-3 التبويبات والمجموعات</vt:lpstr>
      <vt:lpstr>معلومات حول التبويبات</vt:lpstr>
      <vt:lpstr>معلومات حول المجموعات</vt:lpstr>
      <vt:lpstr>معلومات حول أزرار الخيارات</vt:lpstr>
      <vt:lpstr>تصغير الشريط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القسم 2: واجهة استخدام معالج النصوص "وورد"</dc:title>
  <dc:creator>Ali Raad</dc:creator>
  <cp:lastModifiedBy>DR.Ahmed Saker</cp:lastModifiedBy>
  <cp:revision>1</cp:revision>
  <dcterms:created xsi:type="dcterms:W3CDTF">2006-08-16T00:00:00Z</dcterms:created>
  <dcterms:modified xsi:type="dcterms:W3CDTF">2018-12-12T18:34:56Z</dcterms:modified>
</cp:coreProperties>
</file>